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60" r:id="rId3"/>
    <p:sldId id="259" r:id="rId4"/>
    <p:sldId id="258" r:id="rId5"/>
    <p:sldId id="261" r:id="rId6"/>
    <p:sldId id="266" r:id="rId7"/>
    <p:sldId id="267" r:id="rId8"/>
    <p:sldId id="262" r:id="rId9"/>
    <p:sldId id="263" r:id="rId10"/>
    <p:sldId id="264" r:id="rId11"/>
    <p:sldId id="265" r:id="rId12"/>
    <p:sldId id="268" r:id="rId13"/>
    <p:sldId id="270" r:id="rId14"/>
    <p:sldId id="269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4671" autoAdjust="0"/>
  </p:normalViewPr>
  <p:slideViewPr>
    <p:cSldViewPr>
      <p:cViewPr varScale="1">
        <p:scale>
          <a:sx n="74" d="100"/>
          <a:sy n="74" d="100"/>
        </p:scale>
        <p:origin x="-10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44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E895565-5599-4BFD-A1E8-349105822761}" type="datetimeFigureOut">
              <a:rPr lang="en-US"/>
              <a:pPr>
                <a:defRPr/>
              </a:pPr>
              <a:t>10/19/2010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21ABE41-046C-4097-A05E-414AA366F4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7BF09-82C5-4A62-9B3C-BEEF98F9C18E}" type="datetimeFigureOut">
              <a:rPr lang="en-US"/>
              <a:pPr>
                <a:defRPr/>
              </a:pPr>
              <a:t>10/19/2010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6132634-E3AC-4288-8B3D-AA22F1CDE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ACDD8-18C0-4082-AC25-39A38B4B9FC2}" type="datetimeFigureOut">
              <a:rPr lang="en-US"/>
              <a:pPr>
                <a:defRPr/>
              </a:pPr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11AC1-3DE3-40B1-9BE6-3E52745C4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F3D93-F091-47E2-AFC0-A6E0E78DF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9634E-D161-40ED-9AC8-3F0E61089015}" type="datetimeFigureOut">
              <a:rPr lang="en-US"/>
              <a:pPr>
                <a:defRPr/>
              </a:pPr>
              <a:t>10/19/2010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B345C-602D-418F-AF96-7C8FBD98A242}" type="datetimeFigureOut">
              <a:rPr lang="en-US"/>
              <a:pPr>
                <a:defRPr/>
              </a:pPr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8BBD-BF51-4EF0-929C-DDF2A8FC2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DB5B9-A1E7-4AA5-9E19-5BA6BD2E3C3B}" type="datetimeFigureOut">
              <a:rPr lang="en-US"/>
              <a:pPr>
                <a:defRPr/>
              </a:pPr>
              <a:t>10/19/2010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EB4FF4C-D7F7-4FDE-BBF6-1E1BA889B4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8451B-4EFC-4DD6-9408-C9E2C7ABF109}" type="datetimeFigureOut">
              <a:rPr lang="en-US"/>
              <a:pPr>
                <a:defRPr/>
              </a:pPr>
              <a:t>10/19/2010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AA80D-FA66-41D9-8F5C-60BFE41676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Oval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08D13-A4F8-4C10-A768-4621D2DC6A56}" type="datetimeFigureOut">
              <a:rPr lang="en-US"/>
              <a:pPr>
                <a:defRPr/>
              </a:pPr>
              <a:t>10/19/2010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267794C5-F3C2-4073-A086-8F4E07611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6FF96-5CE9-46EE-9CDC-397C1362655A}" type="datetimeFigureOut">
              <a:rPr lang="en-US"/>
              <a:pPr>
                <a:defRPr/>
              </a:pPr>
              <a:t>10/19/2010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DE8CD-923B-42E9-AC2D-C1E2FCF818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37E1F-1453-4EEF-B6C7-600F6A3BB72E}" type="datetimeFigureOut">
              <a:rPr lang="en-US"/>
              <a:pPr>
                <a:defRPr/>
              </a:pPr>
              <a:t>10/19/2010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C0E79A-BFFB-4085-87F1-EDE49C35CC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5FF13CB-77C1-4393-BBF1-FEC15D0CE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F11E5-EC77-4B84-BC97-3F7B315849D9}" type="datetimeFigureOut">
              <a:rPr lang="en-US"/>
              <a:pPr>
                <a:defRPr/>
              </a:pPr>
              <a:t>10/19/2010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BDE89-D460-4A5B-BBFC-63294BE09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677A4-1374-4746-934F-D414B85A409D}" type="datetimeFigureOut">
              <a:rPr lang="en-US"/>
              <a:pPr>
                <a:defRPr/>
              </a:pPr>
              <a:t>10/19/2010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BC6063-6B85-4C4B-8BF1-CC7D884714AE}" type="datetimeFigureOut">
              <a:rPr lang="en-US"/>
              <a:pPr>
                <a:defRPr/>
              </a:pPr>
              <a:t>10/19/2010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5284DC-7BEF-4EA2-90CE-484E378D8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819400"/>
          </a:xfrm>
        </p:spPr>
        <p:txBody>
          <a:bodyPr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 Action Research Project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sz="3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Adrienne J. Lorme`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Fall 2010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Education 7201</a:t>
            </a:r>
            <a:endParaRPr lang="en-US" sz="3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2133600"/>
          </a:xfrm>
        </p:spPr>
        <p:txBody>
          <a:bodyPr/>
          <a:lstStyle/>
          <a:p>
            <a:pPr algn="l"/>
            <a:r>
              <a:rPr lang="en-US" sz="3200" smtClean="0">
                <a:solidFill>
                  <a:schemeClr val="tx1"/>
                </a:solidFill>
              </a:rPr>
              <a:t>Implementing Literacy Instruction for Students with Hearing Disabilities by using a Total Communication Approach and a Bilingual/Bicultural Approach.</a:t>
            </a:r>
            <a:endParaRPr lang="en-US" sz="3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4040188" cy="733425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t>PRO’S- Theorists/</a:t>
            </a:r>
            <a:r>
              <a:rPr err="1"/>
              <a:t>Prationers</a:t>
            </a:r>
            <a:r>
              <a:t> who support a TC Approach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>
          <a:xfrm>
            <a:off x="4791075" y="1524000"/>
            <a:ext cx="4041775" cy="731838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CON’s-Theorists and who are against a TC Approach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>
          <a:xfrm>
            <a:off x="301625" y="2471738"/>
            <a:ext cx="4041775" cy="3817937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Increases interaction with spoken language and therefore allows students to better comprehend how a word is used in a sentence.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(Mayer, 2007;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Council for Exceptional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Children, 2010; )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S</a:t>
            </a:r>
            <a:r>
              <a:rPr lang="en-US" dirty="0" smtClean="0"/>
              <a:t>tudents </a:t>
            </a:r>
            <a:r>
              <a:rPr lang="en-US" dirty="0"/>
              <a:t>who used </a:t>
            </a:r>
            <a:r>
              <a:rPr lang="en-US" dirty="0" smtClean="0"/>
              <a:t>an oral approach </a:t>
            </a:r>
            <a:r>
              <a:rPr lang="en-US" dirty="0"/>
              <a:t>were able to comprehend the text better than students who were signed the text</a:t>
            </a:r>
            <a:r>
              <a:rPr lang="en-US" dirty="0" smtClean="0"/>
              <a:t>.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   (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Marschark et.al, 2009).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800600" y="2471738"/>
            <a:ext cx="4038600" cy="3821112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Signers/speakers </a:t>
            </a:r>
            <a:r>
              <a:rPr lang="en-US" dirty="0"/>
              <a:t>alter their messages to accommodate </a:t>
            </a:r>
            <a:r>
              <a:rPr lang="en-US" dirty="0" smtClean="0"/>
              <a:t>signing or speaking and therefore messages and comprehension become tangible. 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(Cerney, 2007).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TC Approach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4040188" cy="733425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t>Pro’s- Theorist and Practioners who support Bi/Bi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>
          <a:xfrm>
            <a:off x="4791075" y="1524000"/>
            <a:ext cx="4041775" cy="731838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Con’s-Theorists and Practioners who are against Bi/BI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01625" y="2471738"/>
            <a:ext cx="4041775" cy="3817937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Helps students find and embrace their identity within the Deaf Culture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Chaleff and Ritter, 2001; Evans,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2004).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800600" y="2471738"/>
            <a:ext cx="4038600" cy="3821112"/>
          </a:xfrm>
        </p:spPr>
        <p:txBody>
          <a:bodyPr>
            <a:normAutofit fontScale="47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ASL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and English do not share a phonological system that is remotely similar on many levels. 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Haptonstall-Nykaza &amp; Schick, 2007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Students will never learn to efficiently use their residual hearing, develop speech or correct phonemes-graphemes of words</a:t>
            </a:r>
            <a:r>
              <a:rPr lang="en-US" dirty="0" smtClean="0"/>
              <a:t>.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    (Lynas, 2005).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Gives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children the maximum amount of comprehensible input and foster cognitive development that is needed for literacy. 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Eisenbraun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Johnstone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 Lazarus, Liu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Matchett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Moen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US" sz="3000" dirty="0" err="1">
                <a:latin typeface="Times New Roman" pitchFamily="18" charset="0"/>
                <a:cs typeface="Times New Roman" pitchFamily="18" charset="0"/>
              </a:rPr>
              <a:t>Quenemoen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2009).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  <p:sp>
        <p:nvSpPr>
          <p:cNvPr id="25605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BI/BI Approach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8763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Strategies used for Reading Instruction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4040188" cy="733425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>
                <a:solidFill>
                  <a:schemeClr val="tx1"/>
                </a:solidFill>
              </a:rPr>
              <a:t>TC Approach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01625" y="2471738"/>
            <a:ext cx="4041775" cy="3817937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Fingerspelling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Lip Reading/Speech Reading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(Harris and Moreno, 2006).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ASL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Visual-Auditory Learning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Cued Speech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791075" y="1524000"/>
            <a:ext cx="4041775" cy="731838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Bi/Bi Approach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653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471738"/>
            <a:ext cx="4038600" cy="3821112"/>
          </a:xfrm>
        </p:spPr>
        <p:txBody>
          <a:bodyPr/>
          <a:lstStyle/>
          <a:p>
            <a:r>
              <a:rPr lang="en-US" smtClean="0"/>
              <a:t>Fingerspelling</a:t>
            </a:r>
          </a:p>
          <a:p>
            <a:r>
              <a:rPr lang="en-US" smtClean="0"/>
              <a:t>ASL</a:t>
            </a:r>
          </a:p>
          <a:p>
            <a:r>
              <a:rPr lang="en-US" smtClean="0"/>
              <a:t>Spoken English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Bergeron, J.P., Lederberg, A.R., Easterbrooks, S.R., Miller, E.M., &amp; Connor, C.M. (2009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US" sz="1600" dirty="0"/>
              <a:t>Building the Alphabetic Principle in young children who are deaf or hard of hearing. </a:t>
            </a:r>
            <a:r>
              <a:rPr lang="en-US" sz="1600" i="1" dirty="0"/>
              <a:t>The Volta Review, 109(2-3),</a:t>
            </a:r>
            <a:r>
              <a:rPr lang="en-US" sz="1600" dirty="0"/>
              <a:t> 87-119.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Cerney, J. (2007).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Deaf education in America: Voices of children from inclusion settings.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Washington, DC: Gallaudet University Press.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Chaleff, C &amp; Ritter, M. (2001). The use of miscue analysis with deaf readers.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Reading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Teacher, 55(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2), 190-200.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Chamberlain, C. (2006). Reading skills of deaf adults who sign: Good and poor readers compared. Unpublished doctoral dissertation, McGill University, Montreal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Donne, V., &amp; Zigmond, N. (2008). Engagement during reading instruction for students who are deaf or hard of hearing in public schools.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American Annals of the Deaf, 153(3)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294-303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Evans, C. (2004). Literacy development in deaf students: Case studies in bilingual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teaching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and learning.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American Annals of the Deaf, 149(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1), 17-30.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Harris, M &amp;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Moreno,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C. (2006). Speech reading and learning to read: A comparison of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8-year-old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profoundly deaf children with good and poor reading ability.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Haptonstall-Nykaza, T &amp; Schick, B. (2007). The transition from fingerspelling to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English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print: Facilitating English decoding.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Journal of Deaf Studies and Deaf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Education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, 12(2),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172-183.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dirty="0"/>
              <a:t>Ling, D. (1988). </a:t>
            </a:r>
            <a:r>
              <a:rPr lang="en-US" sz="1600" i="1" dirty="0"/>
              <a:t>Foundations of spoken language for hearing-impaired children. </a:t>
            </a:r>
            <a:r>
              <a:rPr lang="en-US" sz="1600" dirty="0"/>
              <a:t>Washington, DC: Alexander Graham Bell Association of the Deaf.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dirty="0"/>
              <a:t>Lynas, W. (2005). Controversies in the education of deaf children. </a:t>
            </a:r>
            <a:r>
              <a:rPr lang="en-US" sz="1600" i="1" dirty="0"/>
              <a:t>Current Paediatrics, 15, </a:t>
            </a:r>
            <a:r>
              <a:rPr lang="en-US" sz="1600" dirty="0"/>
              <a:t>200-2006</a:t>
            </a:r>
            <a:r>
              <a:rPr lang="en-US" sz="1600" dirty="0" smtClean="0"/>
              <a:t>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Marschark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M., Sapere, P., &amp; Convertino, C. (2009). Are deaf students’ reading challenges really about reading?  American Annals of the Deaf, 154(4), 357-370.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dirty="0"/>
              <a:t>Mayer, C. (2007). What really matters in the early literacy development of deaf </a:t>
            </a:r>
            <a:r>
              <a:rPr lang="en-US" sz="1600" dirty="0" smtClean="0"/>
              <a:t>children</a:t>
            </a:r>
            <a:r>
              <a:rPr lang="en-US" sz="1600" dirty="0"/>
              <a:t>. </a:t>
            </a:r>
            <a:r>
              <a:rPr lang="en-US" sz="1600" i="1" dirty="0"/>
              <a:t>Journal of</a:t>
            </a:r>
            <a:r>
              <a:rPr lang="en-US" sz="1600" dirty="0"/>
              <a:t> </a:t>
            </a:r>
            <a:r>
              <a:rPr lang="en-US" sz="1600" i="1" dirty="0"/>
              <a:t>Deaf Studies and Deaf Education, 12(4),</a:t>
            </a:r>
            <a:r>
              <a:rPr lang="en-US" sz="1600" dirty="0"/>
              <a:t> 411-431.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dirty="0"/>
              <a:t>Miller, P. (2005). Reading comprehension and its relation to the quality of functional hearing: Evidence from readers with different functional hearing abilities. </a:t>
            </a:r>
            <a:r>
              <a:rPr lang="en-US" sz="1600" i="1" dirty="0"/>
              <a:t>American Annals of the Deaf, 150(3), </a:t>
            </a:r>
            <a:r>
              <a:rPr lang="en-US" sz="1600" dirty="0"/>
              <a:t>305-323.</a:t>
            </a:r>
            <a:r>
              <a:rPr lang="en-US" sz="1600" i="1" dirty="0"/>
              <a:t> </a:t>
            </a:r>
            <a:endParaRPr lang="en-US" sz="1600" i="1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dirty="0"/>
              <a:t>Ramsey, C., &amp; </a:t>
            </a:r>
            <a:r>
              <a:rPr lang="en-US" sz="1600" dirty="0" err="1"/>
              <a:t>Padden</a:t>
            </a:r>
            <a:r>
              <a:rPr lang="en-US" sz="1600" dirty="0"/>
              <a:t>, C. (1998). Natives and newcomers: Gaining access to literacy in a classroom for deaf children. </a:t>
            </a:r>
            <a:r>
              <a:rPr lang="en-US" sz="1600" i="1" dirty="0"/>
              <a:t>Anthropology and Education Quarterly, 29(1), </a:t>
            </a:r>
            <a:r>
              <a:rPr lang="en-US" sz="1600" dirty="0"/>
              <a:t>5-24</a:t>
            </a:r>
            <a:r>
              <a:rPr lang="en-US" sz="1600" dirty="0" smtClean="0"/>
              <a:t>.</a:t>
            </a:r>
            <a:endParaRPr lang="en-US" sz="1600" dirty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dirty="0"/>
              <a:t>Shankweiler, D., &amp; Liberman, (Eds.).  (1989). </a:t>
            </a:r>
            <a:r>
              <a:rPr lang="en-US" sz="1600" i="1" dirty="0"/>
              <a:t>Phonology and reading disability: Solving the reading puzzle. </a:t>
            </a:r>
            <a:r>
              <a:rPr lang="en-US" sz="1600" dirty="0"/>
              <a:t>Unknown, MI: The University of Michigan Press.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dirty="0"/>
              <a:t>Walworth, M., Moores, D., &amp; O’Rourke, T. (1992). </a:t>
            </a:r>
            <a:r>
              <a:rPr lang="en-US" sz="1600" i="1" dirty="0"/>
              <a:t>A free hand: Enfranchising the education of deaf children</a:t>
            </a:r>
            <a:r>
              <a:rPr lang="en-US" sz="1600" dirty="0"/>
              <a:t>. Springfield Springs, MD: T.J. Publishers.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/>
              <a:t>•</a:t>
            </a:r>
            <a:r>
              <a:rPr lang="en-US" dirty="0"/>
              <a:t> </a:t>
            </a:r>
            <a:r>
              <a:rPr lang="en-US" b="1" dirty="0"/>
              <a:t>Abstract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/>
              <a:t>•</a:t>
            </a:r>
            <a:r>
              <a:rPr lang="en-US" dirty="0"/>
              <a:t> </a:t>
            </a:r>
            <a:r>
              <a:rPr lang="en-US" b="1" dirty="0"/>
              <a:t>Introduction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/>
              <a:t>	</a:t>
            </a:r>
            <a:r>
              <a:rPr lang="en-US" dirty="0"/>
              <a:t>-Statement of the Problem		</a:t>
            </a:r>
            <a:r>
              <a:rPr lang="en-US" dirty="0" smtClean="0"/>
              <a:t>3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    -Statement </a:t>
            </a:r>
            <a:r>
              <a:rPr lang="en-US" dirty="0"/>
              <a:t>of the </a:t>
            </a:r>
            <a:r>
              <a:rPr lang="en-US" dirty="0" smtClean="0"/>
              <a:t>Hypothesis                     4</a:t>
            </a:r>
            <a:endParaRPr lang="en-US" dirty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	-Review of Related Literature	</a:t>
            </a:r>
            <a:r>
              <a:rPr lang="en-US" dirty="0" smtClean="0"/>
              <a:t>           5-11</a:t>
            </a:r>
            <a:endParaRPr lang="en-US" dirty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	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 smtClean="0"/>
              <a:t>• </a:t>
            </a:r>
            <a:r>
              <a:rPr lang="en-US" b="1" dirty="0" smtClean="0"/>
              <a:t>Method- Coming soon to a PowerPoint near you</a:t>
            </a:r>
            <a:endParaRPr lang="en-US" b="1" dirty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/>
              <a:t>	</a:t>
            </a:r>
            <a:r>
              <a:rPr lang="en-US" dirty="0"/>
              <a:t>-Participants				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	-Instruments			           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	-Experimental Design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	-Procedure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Table of Contents</a:t>
            </a:r>
          </a:p>
        </p:txBody>
      </p:sp>
      <p:sp>
        <p:nvSpPr>
          <p:cNvPr id="16386" name="Content Placeholder 4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smtClean="0"/>
              <a:t>Results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b="1" smtClean="0"/>
              <a:t>• Discussion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b="1" smtClean="0"/>
              <a:t>• Implications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b="1" smtClean="0"/>
              <a:t>• References</a:t>
            </a:r>
            <a:r>
              <a:rPr lang="en-US" sz="2800" b="1" smtClean="0"/>
              <a:t>			</a:t>
            </a:r>
            <a:r>
              <a:rPr lang="en-US" sz="2000" smtClean="0"/>
              <a:t>12-15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b="1" smtClean="0"/>
              <a:t>• Appendices</a:t>
            </a:r>
            <a:r>
              <a:rPr lang="en-US" smtClean="0"/>
              <a:t>	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mtClean="0"/>
              <a:t>	</a:t>
            </a:r>
            <a:r>
              <a:rPr lang="en-US" sz="2800" smtClean="0"/>
              <a:t>-Appendix A			</a:t>
            </a:r>
            <a:endParaRPr lang="en-US" sz="20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800" smtClean="0"/>
              <a:t>	-Appendix B			</a:t>
            </a:r>
            <a:endParaRPr lang="en-US" sz="20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800" smtClean="0"/>
              <a:t>	-Appendix C				</a:t>
            </a:r>
            <a:r>
              <a:rPr lang="en-US" sz="2800" b="1" smtClean="0"/>
              <a:t>	</a:t>
            </a:r>
            <a:endParaRPr lang="en-US" b="1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800" smtClean="0"/>
              <a:t>	</a:t>
            </a:r>
            <a:r>
              <a:rPr lang="en-US" sz="2400" smtClean="0"/>
              <a:t>	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Statement of the</a:t>
            </a:r>
            <a:r>
              <a:rPr lang="en-US" smtClean="0">
                <a:solidFill>
                  <a:srgbClr val="7B9899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Problem</a:t>
            </a:r>
            <a:endParaRPr lang="en-US" b="1" smtClean="0">
              <a:solidFill>
                <a:srgbClr val="7B9899"/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949825"/>
          </a:xfrm>
        </p:spPr>
        <p:txBody>
          <a:bodyPr>
            <a:normAutofit fontScale="77500" lnSpcReduction="20000"/>
          </a:bodyPr>
          <a:lstStyle/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Students with hearing disabilities </a:t>
            </a: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struggle to read and write mainly because of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their inability </a:t>
            </a: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to phonetically break down a written word.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This limits and delays their ability to develop acquisition of vocabulary and effectively reduces literacy opportunities normally available to their hearing counterparts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 Therefore, hearing impaired students will benefit from a more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structuralized </a:t>
            </a: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phonetic instruction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that allows them to use a variety of strategies that will help with vocabulary growth and comprehension.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	 Hearing impaired students are taught how to read by a variety of approaches such as: Total Communication and Bilingual/Bicultural.  Both approaches incorporates phonics by using ASL and spoken language but use different instructional strategies.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	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Statement of the Hypothesis 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en-US" b="1" smtClean="0"/>
              <a:t>	The same reading lessons will be taught to two classes at School X, in New York City. Students who are taught using a TC approach will perform better than students using a Bi/Bi Approach. Students using a TC approach will demonstrate higher vocabulary acquisition and comprehension than those using a Bi/Bi approach.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3352800"/>
          </a:xfrm>
        </p:spPr>
        <p:txBody>
          <a:bodyPr>
            <a:normAutofit/>
          </a:bodyPr>
          <a:lstStyle/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Allows students to blend speech, ASL, and lip reading together. </a:t>
            </a: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cap="none" dirty="0" smtClean="0">
              <a:solidFill>
                <a:schemeClr val="tx1"/>
              </a:solidFill>
            </a:endParaRP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Students can switch back and forth between these methods in order to use the best approach to help them comprehend the text</a:t>
            </a:r>
            <a:r>
              <a:rPr lang="en-US" sz="2600" cap="none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Walworth,</a:t>
            </a:r>
            <a:r>
              <a:rPr lang="en-US" sz="1200" dirty="0"/>
              <a:t> </a:t>
            </a:r>
            <a:r>
              <a:rPr lang="en-US" sz="1200" b="0" dirty="0">
                <a:solidFill>
                  <a:schemeClr val="tx1"/>
                </a:solidFill>
              </a:rPr>
              <a:t>Moores</a:t>
            </a:r>
            <a:r>
              <a:rPr lang="en-US" sz="1200" b="0" dirty="0" smtClean="0">
                <a:solidFill>
                  <a:schemeClr val="tx1"/>
                </a:solidFill>
              </a:rPr>
              <a:t>, &amp; O’Rourke</a:t>
            </a:r>
            <a:r>
              <a:rPr lang="en-US" sz="1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1992). </a:t>
            </a:r>
            <a:endParaRPr lang="en-US" sz="1200" b="0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 is the Total Communication Approach?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2514600"/>
          </a:xfrm>
        </p:spPr>
        <p:txBody>
          <a:bodyPr>
            <a:normAutofit/>
          </a:bodyPr>
          <a:lstStyle/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hildren learn to sign first and then later learn Spoken English.  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(Ramsey &amp; </a:t>
            </a:r>
            <a:r>
              <a:rPr lang="en-US" cap="none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Padden</a:t>
            </a:r>
            <a:r>
              <a:rPr lang="en-US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1998;) 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en-US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en-US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  <p:sp>
        <p:nvSpPr>
          <p:cNvPr id="21506" name="Title 2"/>
          <p:cNvSpPr>
            <a:spLocks noGrp="1"/>
          </p:cNvSpPr>
          <p:nvPr>
            <p:ph type="title"/>
          </p:nvPr>
        </p:nvSpPr>
        <p:spPr>
          <a:xfrm>
            <a:off x="722313" y="838200"/>
            <a:ext cx="7772400" cy="685800"/>
          </a:xfrm>
        </p:spPr>
        <p:txBody>
          <a:bodyPr/>
          <a:lstStyle/>
          <a:p>
            <a:r>
              <a:rPr lang="en-US" sz="3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is the Bi/Bi Approach?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Review of the Literature</a:t>
            </a:r>
          </a:p>
        </p:txBody>
      </p:sp>
      <p:sp>
        <p:nvSpPr>
          <p:cNvPr id="22530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2400" smtClean="0">
                <a:solidFill>
                  <a:schemeClr val="tx1"/>
                </a:solidFill>
              </a:rPr>
              <a:t>The Importance of Phonic Instruction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2895600" y="457200"/>
            <a:ext cx="5867400" cy="5943600"/>
          </a:xfrm>
        </p:spPr>
        <p:txBody>
          <a:bodyPr>
            <a:no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Children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with hearing disabilities have weak phonological awareness of the alphabet and this weakness correlates to their inadequacy with reading.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(Bergeron, Lederberg, Easterbrooks, Miller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&amp; Connor,  2009).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Phonic  instruction leads to language acquisition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(Ling, 1988).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elps students develop an understanding of how words are  used in sentences. 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(Shankweiler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Liberman,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1989).</a:t>
            </a:r>
          </a:p>
          <a:p>
            <a:pPr marL="285750" indent="-28575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xperiences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in linguistics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increases their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knowledge of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how words should be read in a sentence.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(Marschark,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Sapere,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&amp; Convertino, 2009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Helps students develop a 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face-to-face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form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of their spoken language 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(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Mayer, 2007).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352800"/>
            <a:ext cx="2667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2362200" cy="15240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TC and Bi/Bi approach incorporating Phonics </a:t>
            </a:r>
          </a:p>
        </p:txBody>
      </p:sp>
      <p:sp>
        <p:nvSpPr>
          <p:cNvPr id="23554" name="Text Placeholder 2"/>
          <p:cNvSpPr>
            <a:spLocks noGrp="1"/>
          </p:cNvSpPr>
          <p:nvPr>
            <p:ph type="body" idx="2"/>
          </p:nvPr>
        </p:nvSpPr>
        <p:spPr>
          <a:xfrm>
            <a:off x="228600" y="2209800"/>
            <a:ext cx="2362200" cy="4038600"/>
          </a:xfrm>
        </p:spPr>
        <p:txBody>
          <a:bodyPr/>
          <a:lstStyle/>
          <a:p>
            <a:r>
              <a:rPr lang="en-US" sz="2000" smtClean="0">
                <a:solidFill>
                  <a:schemeClr val="tx1"/>
                </a:solidFill>
              </a:rPr>
              <a:t>Researchers and Theorists who are against both approaches</a:t>
            </a:r>
          </a:p>
          <a:p>
            <a:endParaRPr lang="en-US" sz="2000" smtClean="0"/>
          </a:p>
          <a:p>
            <a:endParaRPr lang="en-US" sz="200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tudents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fall behind in reading because they are not given adequate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reading time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to comprehend the material. 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(Donne &amp; Zigmond, 2008).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en-US" sz="14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earing impaired students lag in reading because they often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lack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metacognitive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skills and syntactic knowledge. 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(Miller, 2005).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en-US" sz="1800" dirty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800" b="1" dirty="0" smtClean="0"/>
              <a:t>Reading  development </a:t>
            </a:r>
            <a:r>
              <a:rPr lang="en-US" sz="1800" b="1" dirty="0"/>
              <a:t>is contingent on a fully developed primary </a:t>
            </a:r>
            <a:r>
              <a:rPr lang="en-US" sz="1800" b="1" dirty="0" smtClean="0"/>
              <a:t>language. Therefore, incomplete </a:t>
            </a:r>
            <a:r>
              <a:rPr lang="en-US" sz="1800" b="1" dirty="0"/>
              <a:t>or inconsistent signed or spoken language may affect the development of reading proficiency. </a:t>
            </a:r>
            <a:r>
              <a:rPr lang="en-US" sz="1800" b="1" dirty="0" smtClean="0"/>
              <a:t>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800" dirty="0" smtClean="0"/>
              <a:t>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Chamberlain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2002).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657600"/>
            <a:ext cx="2743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992</TotalTime>
  <Words>1037</Words>
  <Application>Microsoft Office PowerPoint</Application>
  <PresentationFormat>On-screen Show (4:3)</PresentationFormat>
  <Paragraphs>128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12</vt:i4>
      </vt:variant>
      <vt:variant>
        <vt:lpstr>Slide Titles</vt:lpstr>
      </vt:variant>
      <vt:variant>
        <vt:i4>15</vt:i4>
      </vt:variant>
    </vt:vector>
  </HeadingPairs>
  <TitlesOfParts>
    <vt:vector size="33" baseType="lpstr">
      <vt:lpstr>Georgia</vt:lpstr>
      <vt:lpstr>Arial</vt:lpstr>
      <vt:lpstr>Wingdings 2</vt:lpstr>
      <vt:lpstr>Wingdings</vt:lpstr>
      <vt:lpstr>Calibri</vt:lpstr>
      <vt:lpstr>Times New Roman</vt:lpstr>
      <vt:lpstr>Civic</vt:lpstr>
      <vt:lpstr>Civic</vt:lpstr>
      <vt:lpstr>Civic</vt:lpstr>
      <vt:lpstr>Civic</vt:lpstr>
      <vt:lpstr>Civic</vt:lpstr>
      <vt:lpstr>Civic</vt:lpstr>
      <vt:lpstr>Civic</vt:lpstr>
      <vt:lpstr>Civic</vt:lpstr>
      <vt:lpstr>Civic</vt:lpstr>
      <vt:lpstr>Civic</vt:lpstr>
      <vt:lpstr>Civic</vt:lpstr>
      <vt:lpstr>Civic</vt:lpstr>
      <vt:lpstr>Implementing Literacy Instruction for Students with Hearing Disabilities by using a Total Communication Approach and a Bilingual/Bicultural Approach.</vt:lpstr>
      <vt:lpstr>Table of Contents</vt:lpstr>
      <vt:lpstr>Table of Contents</vt:lpstr>
      <vt:lpstr>Statement of the Problem</vt:lpstr>
      <vt:lpstr>Statement of the Hypothesis </vt:lpstr>
      <vt:lpstr>What is the Total Communication Approach?</vt:lpstr>
      <vt:lpstr>What is the Bi/Bi Approach?</vt:lpstr>
      <vt:lpstr>Review of the Literature</vt:lpstr>
      <vt:lpstr>TC and Bi/Bi approach incorporating Phonics </vt:lpstr>
      <vt:lpstr>TC Approach</vt:lpstr>
      <vt:lpstr>BI/BI Approach</vt:lpstr>
      <vt:lpstr>Slide 12</vt:lpstr>
      <vt:lpstr>Strategies used for Reading Instruction</vt:lpstr>
      <vt:lpstr>References</vt:lpstr>
      <vt:lpstr>References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Implementing Literacy Instruction for Students with Hearing Disabilities</dc:title>
  <dc:creator>Adrienne</dc:creator>
  <cp:lastModifiedBy>Sri</cp:lastModifiedBy>
  <cp:revision>42</cp:revision>
  <dcterms:created xsi:type="dcterms:W3CDTF">2010-10-16T18:51:07Z</dcterms:created>
  <dcterms:modified xsi:type="dcterms:W3CDTF">2010-10-19T17:44:09Z</dcterms:modified>
</cp:coreProperties>
</file>